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2"/>
  </p:notesMasterIdLst>
  <p:sldIdLst>
    <p:sldId id="256" r:id="rId2"/>
    <p:sldId id="258" r:id="rId3"/>
    <p:sldId id="267" r:id="rId4"/>
    <p:sldId id="268" r:id="rId5"/>
    <p:sldId id="269" r:id="rId6"/>
    <p:sldId id="270" r:id="rId7"/>
    <p:sldId id="272" r:id="rId8"/>
    <p:sldId id="273" r:id="rId9"/>
    <p:sldId id="271" r:id="rId10"/>
    <p:sldId id="266" r:id="rId11"/>
  </p:sldIdLst>
  <p:sldSz cx="12192000" cy="6858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Montserrat SemiBold" charset="-52"/>
      <p:regular r:id="rId17"/>
      <p:bold r:id="rId18"/>
      <p:italic r:id="rId19"/>
      <p:boldItalic r:id="rId20"/>
    </p:embeddedFont>
    <p:embeddedFont>
      <p:font typeface="Montserrat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88">
          <p15:clr>
            <a:srgbClr val="A4A3A4"/>
          </p15:clr>
        </p15:guide>
        <p15:guide id="2" pos="3863">
          <p15:clr>
            <a:srgbClr val="A4A3A4"/>
          </p15:clr>
        </p15:guide>
        <p15:guide id="3" orient="horz" pos="12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60" autoAdjust="0"/>
  </p:normalViewPr>
  <p:slideViewPr>
    <p:cSldViewPr snapToGrid="0">
      <p:cViewPr>
        <p:scale>
          <a:sx n="68" d="100"/>
          <a:sy n="68" d="100"/>
        </p:scale>
        <p:origin x="-564" y="-88"/>
      </p:cViewPr>
      <p:guideLst>
        <p:guide orient="horz" pos="4088"/>
        <p:guide orient="horz" pos="125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1906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77294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577294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77294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577294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77294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577294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77294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577294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77294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577294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77294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577294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77294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577294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77294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577294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3615054" y="-108997"/>
            <a:ext cx="8700900" cy="11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t="2570" b="2579"/>
          <a:stretch/>
        </p:blipFill>
        <p:spPr>
          <a:xfrm>
            <a:off x="-76200" y="-108997"/>
            <a:ext cx="3691256" cy="70025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3615054" y="-31900"/>
            <a:ext cx="8577000" cy="6889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"/>
          </p:nvPr>
        </p:nvSpPr>
        <p:spPr>
          <a:xfrm>
            <a:off x="3800791" y="6024880"/>
            <a:ext cx="80562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3800791" y="4003199"/>
            <a:ext cx="80508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3"/>
          </p:nvPr>
        </p:nvSpPr>
        <p:spPr>
          <a:xfrm>
            <a:off x="488435" y="6024880"/>
            <a:ext cx="26382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 b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3806188" y="1396366"/>
            <a:ext cx="8045400" cy="20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 b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047" y="404842"/>
            <a:ext cx="2185400" cy="673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">
          <p15:clr>
            <a:srgbClr val="FBAE40"/>
          </p15:clr>
        </p15:guide>
        <p15:guide id="4" orient="horz" pos="709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ческое изображение_вид7">
  <p:cSld name="МТУСИ_Графическое изображение_вид7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7" name="Google Shape;107;p11"/>
          <p:cNvSpPr>
            <a:spLocks noGrp="1"/>
          </p:cNvSpPr>
          <p:nvPr>
            <p:ph type="pic" idx="2"/>
          </p:nvPr>
        </p:nvSpPr>
        <p:spPr>
          <a:xfrm>
            <a:off x="479426" y="1686557"/>
            <a:ext cx="3544200" cy="22167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108" name="Google Shape;108;p11"/>
          <p:cNvSpPr>
            <a:spLocks noGrp="1"/>
          </p:cNvSpPr>
          <p:nvPr>
            <p:ph type="pic" idx="3"/>
          </p:nvPr>
        </p:nvSpPr>
        <p:spPr>
          <a:xfrm>
            <a:off x="479426" y="4021453"/>
            <a:ext cx="3544200" cy="22167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109" name="Google Shape;109;p11"/>
          <p:cNvSpPr>
            <a:spLocks noGrp="1"/>
          </p:cNvSpPr>
          <p:nvPr>
            <p:ph type="pic" idx="4"/>
          </p:nvPr>
        </p:nvSpPr>
        <p:spPr>
          <a:xfrm>
            <a:off x="4323875" y="1686557"/>
            <a:ext cx="3544200" cy="22167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110" name="Google Shape;110;p11"/>
          <p:cNvSpPr>
            <a:spLocks noGrp="1"/>
          </p:cNvSpPr>
          <p:nvPr>
            <p:ph type="pic" idx="5"/>
          </p:nvPr>
        </p:nvSpPr>
        <p:spPr>
          <a:xfrm>
            <a:off x="4323875" y="4021453"/>
            <a:ext cx="3544200" cy="22167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111" name="Google Shape;111;p11"/>
          <p:cNvSpPr>
            <a:spLocks noGrp="1"/>
          </p:cNvSpPr>
          <p:nvPr>
            <p:ph type="pic" idx="6"/>
          </p:nvPr>
        </p:nvSpPr>
        <p:spPr>
          <a:xfrm>
            <a:off x="8165150" y="1686557"/>
            <a:ext cx="3544200" cy="22167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112" name="Google Shape;112;p11"/>
          <p:cNvSpPr>
            <a:spLocks noGrp="1"/>
          </p:cNvSpPr>
          <p:nvPr>
            <p:ph type="pic" idx="7"/>
          </p:nvPr>
        </p:nvSpPr>
        <p:spPr>
          <a:xfrm>
            <a:off x="8165150" y="4021453"/>
            <a:ext cx="3544200" cy="22167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113" name="Google Shape;113;p11"/>
          <p:cNvSpPr txBox="1">
            <a:spLocks noGrp="1"/>
          </p:cNvSpPr>
          <p:nvPr>
            <p:ph type="body" idx="1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к_вид1">
  <p:cSld name="МТУСИ_График_вид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body" idx="1"/>
          </p:nvPr>
        </p:nvSpPr>
        <p:spPr>
          <a:xfrm>
            <a:off x="479424" y="1922465"/>
            <a:ext cx="56166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  <a:def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body" idx="2"/>
          </p:nvPr>
        </p:nvSpPr>
        <p:spPr>
          <a:xfrm>
            <a:off x="479425" y="2763520"/>
            <a:ext cx="56166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3"/>
          </p:nvPr>
        </p:nvSpPr>
        <p:spPr>
          <a:xfrm>
            <a:off x="479425" y="5603240"/>
            <a:ext cx="56166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ontserrat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>
            <a:spLocks noGrp="1"/>
          </p:cNvSpPr>
          <p:nvPr>
            <p:ph type="chart" idx="4"/>
          </p:nvPr>
        </p:nvSpPr>
        <p:spPr>
          <a:xfrm>
            <a:off x="6356350" y="1923100"/>
            <a:ext cx="5353200" cy="42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body" idx="5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к_вид2">
  <p:cSld name="МТУСИ_График_вид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body" idx="1"/>
          </p:nvPr>
        </p:nvSpPr>
        <p:spPr>
          <a:xfrm>
            <a:off x="479425" y="4152900"/>
            <a:ext cx="5433600" cy="2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2"/>
          </p:nvPr>
        </p:nvSpPr>
        <p:spPr>
          <a:xfrm>
            <a:off x="6280470" y="4152900"/>
            <a:ext cx="5433600" cy="2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>
            <a:spLocks noGrp="1"/>
          </p:cNvSpPr>
          <p:nvPr>
            <p:ph type="chart" idx="3"/>
          </p:nvPr>
        </p:nvSpPr>
        <p:spPr>
          <a:xfrm>
            <a:off x="482600" y="1746941"/>
            <a:ext cx="54306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>
            <a:spLocks noGrp="1"/>
          </p:cNvSpPr>
          <p:nvPr>
            <p:ph type="chart" idx="4"/>
          </p:nvPr>
        </p:nvSpPr>
        <p:spPr>
          <a:xfrm>
            <a:off x="6275704" y="1746941"/>
            <a:ext cx="54336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body" idx="5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к_вид3">
  <p:cSld name="МТУСИ_График_вид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53400" y="1705608"/>
            <a:ext cx="3544200" cy="45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>
            <a:spLocks noGrp="1"/>
          </p:cNvSpPr>
          <p:nvPr>
            <p:ph type="chart" idx="2"/>
          </p:nvPr>
        </p:nvSpPr>
        <p:spPr>
          <a:xfrm>
            <a:off x="479425" y="1705607"/>
            <a:ext cx="3544200" cy="3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>
            <a:spLocks noGrp="1"/>
          </p:cNvSpPr>
          <p:nvPr>
            <p:ph type="chart" idx="3"/>
          </p:nvPr>
        </p:nvSpPr>
        <p:spPr>
          <a:xfrm>
            <a:off x="4316412" y="1705607"/>
            <a:ext cx="3544200" cy="3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4"/>
          </p:nvPr>
        </p:nvSpPr>
        <p:spPr>
          <a:xfrm>
            <a:off x="479425" y="5296534"/>
            <a:ext cx="35442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5"/>
          </p:nvPr>
        </p:nvSpPr>
        <p:spPr>
          <a:xfrm>
            <a:off x="4316412" y="5290183"/>
            <a:ext cx="35442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6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к_вид4">
  <p:cSld name="МТУСИ_График_вид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479425" y="4495798"/>
            <a:ext cx="3544200" cy="17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2"/>
          </p:nvPr>
        </p:nvSpPr>
        <p:spPr>
          <a:xfrm>
            <a:off x="4316412" y="4495798"/>
            <a:ext cx="3544200" cy="17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3"/>
          </p:nvPr>
        </p:nvSpPr>
        <p:spPr>
          <a:xfrm>
            <a:off x="8153400" y="4495798"/>
            <a:ext cx="3555900" cy="17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>
            <a:spLocks noGrp="1"/>
          </p:cNvSpPr>
          <p:nvPr>
            <p:ph type="chart" idx="4"/>
          </p:nvPr>
        </p:nvSpPr>
        <p:spPr>
          <a:xfrm>
            <a:off x="479425" y="1705607"/>
            <a:ext cx="35442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>
            <a:spLocks noGrp="1"/>
          </p:cNvSpPr>
          <p:nvPr>
            <p:ph type="chart" idx="5"/>
          </p:nvPr>
        </p:nvSpPr>
        <p:spPr>
          <a:xfrm>
            <a:off x="4316412" y="1705607"/>
            <a:ext cx="35442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>
            <a:spLocks noGrp="1"/>
          </p:cNvSpPr>
          <p:nvPr>
            <p:ph type="chart" idx="6"/>
          </p:nvPr>
        </p:nvSpPr>
        <p:spPr>
          <a:xfrm>
            <a:off x="8153399" y="1705607"/>
            <a:ext cx="35442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7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Цифры для определения_вид1">
  <p:cSld name="МТУСИ_Цифры для определения_вид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484506" y="2691130"/>
            <a:ext cx="35442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2"/>
          </p:nvPr>
        </p:nvSpPr>
        <p:spPr>
          <a:xfrm>
            <a:off x="484505" y="2076449"/>
            <a:ext cx="354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3"/>
          </p:nvPr>
        </p:nvSpPr>
        <p:spPr>
          <a:xfrm>
            <a:off x="4328957" y="2691130"/>
            <a:ext cx="35442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4"/>
          </p:nvPr>
        </p:nvSpPr>
        <p:spPr>
          <a:xfrm>
            <a:off x="4328956" y="2076449"/>
            <a:ext cx="354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body" idx="5"/>
          </p:nvPr>
        </p:nvSpPr>
        <p:spPr>
          <a:xfrm>
            <a:off x="8170233" y="2691130"/>
            <a:ext cx="35442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body" idx="6"/>
          </p:nvPr>
        </p:nvSpPr>
        <p:spPr>
          <a:xfrm>
            <a:off x="8170232" y="2076449"/>
            <a:ext cx="354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7"/>
          </p:nvPr>
        </p:nvSpPr>
        <p:spPr>
          <a:xfrm>
            <a:off x="482601" y="4765041"/>
            <a:ext cx="35442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8"/>
          </p:nvPr>
        </p:nvSpPr>
        <p:spPr>
          <a:xfrm>
            <a:off x="482600" y="4150360"/>
            <a:ext cx="354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9"/>
          </p:nvPr>
        </p:nvSpPr>
        <p:spPr>
          <a:xfrm>
            <a:off x="4327052" y="4765041"/>
            <a:ext cx="35442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3"/>
          </p:nvPr>
        </p:nvSpPr>
        <p:spPr>
          <a:xfrm>
            <a:off x="4327051" y="4150360"/>
            <a:ext cx="354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4"/>
          </p:nvPr>
        </p:nvSpPr>
        <p:spPr>
          <a:xfrm>
            <a:off x="8168328" y="4765041"/>
            <a:ext cx="35442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body" idx="15"/>
          </p:nvPr>
        </p:nvSpPr>
        <p:spPr>
          <a:xfrm>
            <a:off x="8168327" y="4150360"/>
            <a:ext cx="354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body" idx="16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Цифры для определения_вид2">
  <p:cSld name="МТУСИ_Цифры для определения_вид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484506" y="2691130"/>
            <a:ext cx="3544200" cy="3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2"/>
          </p:nvPr>
        </p:nvSpPr>
        <p:spPr>
          <a:xfrm>
            <a:off x="484505" y="2076449"/>
            <a:ext cx="354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body" idx="3"/>
          </p:nvPr>
        </p:nvSpPr>
        <p:spPr>
          <a:xfrm>
            <a:off x="4328957" y="2691130"/>
            <a:ext cx="3544200" cy="3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4"/>
          </p:nvPr>
        </p:nvSpPr>
        <p:spPr>
          <a:xfrm>
            <a:off x="4328956" y="2076449"/>
            <a:ext cx="354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5"/>
          </p:nvPr>
        </p:nvSpPr>
        <p:spPr>
          <a:xfrm>
            <a:off x="8170233" y="2691130"/>
            <a:ext cx="3544200" cy="3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6"/>
          </p:nvPr>
        </p:nvSpPr>
        <p:spPr>
          <a:xfrm>
            <a:off x="8170232" y="2076449"/>
            <a:ext cx="354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7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Текст_вид1">
  <p:cSld name="МТУСИ_Текст_вид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479425" y="1828799"/>
            <a:ext cx="3544200" cy="44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4316412" y="1828637"/>
            <a:ext cx="3544200" cy="4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8153400" y="1828799"/>
            <a:ext cx="3555900" cy="44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Текст_вид2">
  <p:cSld name="МТУСИ_Текст_вид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body" idx="1"/>
          </p:nvPr>
        </p:nvSpPr>
        <p:spPr>
          <a:xfrm>
            <a:off x="479425" y="1738315"/>
            <a:ext cx="11233200" cy="4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2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Таблица_вид1">
  <p:cSld name="МТУСИ_Таблица_вид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ldNum" idx="12"/>
          </p:nvPr>
        </p:nvSpPr>
        <p:spPr>
          <a:xfrm>
            <a:off x="8969375" y="6350687"/>
            <a:ext cx="285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477835" y="1819118"/>
            <a:ext cx="112299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  <a:def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body" idx="2"/>
          </p:nvPr>
        </p:nvSpPr>
        <p:spPr>
          <a:xfrm>
            <a:off x="8255479" y="2440089"/>
            <a:ext cx="3457200" cy="3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3"/>
          </p:nvPr>
        </p:nvSpPr>
        <p:spPr>
          <a:xfrm>
            <a:off x="479425" y="5670369"/>
            <a:ext cx="112332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ontserrat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4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Иллюстрация процесса">
  <p:cSld name="МТУСИ_Иллюстрация процесса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2"/>
          </p:nvPr>
        </p:nvSpPr>
        <p:spPr>
          <a:xfrm>
            <a:off x="479423" y="2735265"/>
            <a:ext cx="1296000" cy="8535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479423" y="1798320"/>
            <a:ext cx="11233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3"/>
          </p:nvPr>
        </p:nvSpPr>
        <p:spPr>
          <a:xfrm>
            <a:off x="1971675" y="2735266"/>
            <a:ext cx="9726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4"/>
          </p:nvPr>
        </p:nvSpPr>
        <p:spPr>
          <a:xfrm>
            <a:off x="479425" y="5603240"/>
            <a:ext cx="112299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ontserrat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>
            <a:spLocks noGrp="1"/>
          </p:cNvSpPr>
          <p:nvPr>
            <p:ph type="pic" idx="5"/>
          </p:nvPr>
        </p:nvSpPr>
        <p:spPr>
          <a:xfrm>
            <a:off x="479423" y="3702060"/>
            <a:ext cx="1296000" cy="8535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35" name="Google Shape;35;p3"/>
          <p:cNvSpPr>
            <a:spLocks noGrp="1"/>
          </p:cNvSpPr>
          <p:nvPr>
            <p:ph type="pic" idx="6"/>
          </p:nvPr>
        </p:nvSpPr>
        <p:spPr>
          <a:xfrm>
            <a:off x="479423" y="4638039"/>
            <a:ext cx="1296000" cy="8535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36" name="Google Shape;36;p3"/>
          <p:cNvSpPr txBox="1">
            <a:spLocks noGrp="1"/>
          </p:cNvSpPr>
          <p:nvPr>
            <p:ph type="body" idx="7"/>
          </p:nvPr>
        </p:nvSpPr>
        <p:spPr>
          <a:xfrm>
            <a:off x="1971674" y="3699500"/>
            <a:ext cx="9726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8"/>
          </p:nvPr>
        </p:nvSpPr>
        <p:spPr>
          <a:xfrm>
            <a:off x="1971673" y="4636445"/>
            <a:ext cx="97269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body" idx="9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Таблица_вид2">
  <p:cSld name="МТУСИ_Таблица_вид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ldNum" idx="12"/>
          </p:nvPr>
        </p:nvSpPr>
        <p:spPr>
          <a:xfrm>
            <a:off x="8969375" y="6350687"/>
            <a:ext cx="285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477835" y="1819118"/>
            <a:ext cx="112299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SemiBold"/>
              <a:buNone/>
              <a:def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2"/>
          </p:nvPr>
        </p:nvSpPr>
        <p:spPr>
          <a:xfrm>
            <a:off x="479425" y="5670369"/>
            <a:ext cx="112332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ontserrat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body" idx="3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вид1">
  <p:cSld name="МТУСИ_вид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8969375" y="6350687"/>
            <a:ext cx="285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ческое изображение_вид1">
  <p:cSld name="МТУСИ_Графическое изображение_вид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479424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8" name="Google Shape;48;p5"/>
          <p:cNvSpPr>
            <a:spLocks noGrp="1"/>
          </p:cNvSpPr>
          <p:nvPr>
            <p:ph type="pic" idx="2"/>
          </p:nvPr>
        </p:nvSpPr>
        <p:spPr>
          <a:xfrm>
            <a:off x="4524375" y="1798320"/>
            <a:ext cx="7185000" cy="43731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479424" y="1798320"/>
            <a:ext cx="38925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3"/>
          </p:nvPr>
        </p:nvSpPr>
        <p:spPr>
          <a:xfrm>
            <a:off x="479426" y="2763520"/>
            <a:ext cx="38925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4"/>
          </p:nvPr>
        </p:nvSpPr>
        <p:spPr>
          <a:xfrm>
            <a:off x="479426" y="5603240"/>
            <a:ext cx="38925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ontserrat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5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BAE40"/>
          </p15:clr>
        </p15:guide>
        <p15:guide id="2" orient="horz" pos="1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ческое изображение_вид2">
  <p:cSld name="МТУСИ_Графическое изображение_вид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7" name="Google Shape;57;p6"/>
          <p:cNvSpPr>
            <a:spLocks noGrp="1"/>
          </p:cNvSpPr>
          <p:nvPr>
            <p:ph type="pic" idx="2"/>
          </p:nvPr>
        </p:nvSpPr>
        <p:spPr>
          <a:xfrm>
            <a:off x="6309042" y="1798320"/>
            <a:ext cx="5400300" cy="43731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479424" y="1798320"/>
            <a:ext cx="56166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3"/>
          </p:nvPr>
        </p:nvSpPr>
        <p:spPr>
          <a:xfrm>
            <a:off x="479425" y="2763520"/>
            <a:ext cx="56166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4"/>
          </p:nvPr>
        </p:nvSpPr>
        <p:spPr>
          <a:xfrm>
            <a:off x="479425" y="5603240"/>
            <a:ext cx="56166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ontserrat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5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ческое изображение_вид3">
  <p:cSld name="МТУСИ_Графическое изображение_вид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6" name="Google Shape;66;p7"/>
          <p:cNvSpPr>
            <a:spLocks noGrp="1"/>
          </p:cNvSpPr>
          <p:nvPr>
            <p:ph type="pic" idx="2"/>
          </p:nvPr>
        </p:nvSpPr>
        <p:spPr>
          <a:xfrm>
            <a:off x="7781926" y="1798320"/>
            <a:ext cx="3927600" cy="21141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479423" y="1798320"/>
            <a:ext cx="70548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3"/>
          </p:nvPr>
        </p:nvSpPr>
        <p:spPr>
          <a:xfrm>
            <a:off x="479425" y="2763520"/>
            <a:ext cx="70548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4"/>
          </p:nvPr>
        </p:nvSpPr>
        <p:spPr>
          <a:xfrm>
            <a:off x="479425" y="5603240"/>
            <a:ext cx="70548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ontserrat"/>
              <a:buNone/>
              <a:defRPr sz="1200">
                <a:solidFill>
                  <a:schemeClr val="accent6"/>
                </a:solidFill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>
            <a:spLocks noGrp="1"/>
          </p:cNvSpPr>
          <p:nvPr>
            <p:ph type="pic" idx="5"/>
          </p:nvPr>
        </p:nvSpPr>
        <p:spPr>
          <a:xfrm>
            <a:off x="7781926" y="4057332"/>
            <a:ext cx="3927600" cy="21141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71" name="Google Shape;71;p7"/>
          <p:cNvSpPr txBox="1">
            <a:spLocks noGrp="1"/>
          </p:cNvSpPr>
          <p:nvPr>
            <p:ph type="body" idx="6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ческое изображение_вид4">
  <p:cSld name="МТУСИ_Графическое изображение_вид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479425" y="1686558"/>
            <a:ext cx="5433600" cy="1742400"/>
          </a:xfrm>
          <a:prstGeom prst="rect">
            <a:avLst/>
          </a:prstGeom>
          <a:solidFill>
            <a:srgbClr val="D0BFEF"/>
          </a:solidFill>
          <a:ln>
            <a:noFill/>
          </a:ln>
        </p:spPr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479425" y="3510280"/>
            <a:ext cx="54336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>
            <a:spLocks noGrp="1"/>
          </p:cNvSpPr>
          <p:nvPr>
            <p:ph type="pic" idx="3"/>
          </p:nvPr>
        </p:nvSpPr>
        <p:spPr>
          <a:xfrm>
            <a:off x="6280470" y="1686558"/>
            <a:ext cx="5433600" cy="1742400"/>
          </a:xfrm>
          <a:prstGeom prst="rect">
            <a:avLst/>
          </a:prstGeom>
          <a:solidFill>
            <a:srgbClr val="D0BFEF"/>
          </a:solidFill>
          <a:ln>
            <a:noFill/>
          </a:ln>
        </p:spPr>
      </p:sp>
      <p:sp>
        <p:nvSpPr>
          <p:cNvPr id="79" name="Google Shape;79;p8"/>
          <p:cNvSpPr txBox="1">
            <a:spLocks noGrp="1"/>
          </p:cNvSpPr>
          <p:nvPr>
            <p:ph type="body" idx="4"/>
          </p:nvPr>
        </p:nvSpPr>
        <p:spPr>
          <a:xfrm>
            <a:off x="6280470" y="3510280"/>
            <a:ext cx="54336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5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ческое изображение_вид5">
  <p:cSld name="МТУСИ_Графическое изображение_вид5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5" name="Google Shape;85;p9"/>
          <p:cNvSpPr>
            <a:spLocks noGrp="1"/>
          </p:cNvSpPr>
          <p:nvPr>
            <p:ph type="pic" idx="2"/>
          </p:nvPr>
        </p:nvSpPr>
        <p:spPr>
          <a:xfrm>
            <a:off x="479426" y="1686557"/>
            <a:ext cx="3544200" cy="17424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479425" y="3510280"/>
            <a:ext cx="35442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>
            <a:spLocks noGrp="1"/>
          </p:cNvSpPr>
          <p:nvPr>
            <p:ph type="pic" idx="3"/>
          </p:nvPr>
        </p:nvSpPr>
        <p:spPr>
          <a:xfrm>
            <a:off x="4316413" y="1686557"/>
            <a:ext cx="3544200" cy="17424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4316412" y="3510280"/>
            <a:ext cx="35442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>
            <a:spLocks noGrp="1"/>
          </p:cNvSpPr>
          <p:nvPr>
            <p:ph type="pic" idx="5"/>
          </p:nvPr>
        </p:nvSpPr>
        <p:spPr>
          <a:xfrm>
            <a:off x="8153400" y="1686557"/>
            <a:ext cx="3544200" cy="17424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90" name="Google Shape;90;p9"/>
          <p:cNvSpPr txBox="1">
            <a:spLocks noGrp="1"/>
          </p:cNvSpPr>
          <p:nvPr>
            <p:ph type="body" idx="6"/>
          </p:nvPr>
        </p:nvSpPr>
        <p:spPr>
          <a:xfrm>
            <a:off x="8153400" y="3510280"/>
            <a:ext cx="3555900" cy="27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7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ТУСИ_Графическое изображение_вид6">
  <p:cSld name="МТУСИ_Графическое изображение_вид6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479425" y="597856"/>
            <a:ext cx="112299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966200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6" name="Google Shape;96;p10"/>
          <p:cNvSpPr>
            <a:spLocks noGrp="1"/>
          </p:cNvSpPr>
          <p:nvPr>
            <p:ph type="pic" idx="2"/>
          </p:nvPr>
        </p:nvSpPr>
        <p:spPr>
          <a:xfrm>
            <a:off x="479426" y="1686557"/>
            <a:ext cx="3544200" cy="27279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479425" y="4495798"/>
            <a:ext cx="3544200" cy="17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>
            <a:spLocks noGrp="1"/>
          </p:cNvSpPr>
          <p:nvPr>
            <p:ph type="pic" idx="3"/>
          </p:nvPr>
        </p:nvSpPr>
        <p:spPr>
          <a:xfrm>
            <a:off x="4316413" y="1686557"/>
            <a:ext cx="3544200" cy="27279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body" idx="4"/>
          </p:nvPr>
        </p:nvSpPr>
        <p:spPr>
          <a:xfrm>
            <a:off x="4316412" y="4495798"/>
            <a:ext cx="3544200" cy="17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>
            <a:spLocks noGrp="1"/>
          </p:cNvSpPr>
          <p:nvPr>
            <p:ph type="pic" idx="5"/>
          </p:nvPr>
        </p:nvSpPr>
        <p:spPr>
          <a:xfrm>
            <a:off x="8153400" y="1686558"/>
            <a:ext cx="3544200" cy="2718900"/>
          </a:xfrm>
          <a:prstGeom prst="rect">
            <a:avLst/>
          </a:prstGeom>
          <a:solidFill>
            <a:srgbClr val="E7DEF7"/>
          </a:solidFill>
          <a:ln>
            <a:noFill/>
          </a:ln>
        </p:spPr>
      </p:sp>
      <p:sp>
        <p:nvSpPr>
          <p:cNvPr id="101" name="Google Shape;101;p10"/>
          <p:cNvSpPr txBox="1">
            <a:spLocks noGrp="1"/>
          </p:cNvSpPr>
          <p:nvPr>
            <p:ph type="body" idx="6"/>
          </p:nvPr>
        </p:nvSpPr>
        <p:spPr>
          <a:xfrm>
            <a:off x="8153400" y="4495798"/>
            <a:ext cx="3555900" cy="17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/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7"/>
          </p:nvPr>
        </p:nvSpPr>
        <p:spPr>
          <a:xfrm>
            <a:off x="479424" y="149225"/>
            <a:ext cx="9940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  <a:defRPr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-66675" y="-55829"/>
            <a:ext cx="12344400" cy="64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52500" y="2425748"/>
            <a:ext cx="1089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52500" y="3676650"/>
            <a:ext cx="10401300" cy="2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79425" y="63525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79425" y="6356350"/>
            <a:ext cx="767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969375" y="6350687"/>
            <a:ext cx="285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1" i="0" u="none" strike="noStrike" cap="none">
                <a:solidFill>
                  <a:srgbClr val="8D8AA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760167" y="142188"/>
            <a:ext cx="952406" cy="29346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86">
          <p15:clr>
            <a:srgbClr val="F26B43"/>
          </p15:clr>
        </p15:guide>
        <p15:guide id="4" pos="302">
          <p15:clr>
            <a:srgbClr val="F26B43"/>
          </p15:clr>
        </p15:guide>
        <p15:guide id="5" pos="7378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orient="horz" pos="890">
          <p15:clr>
            <a:srgbClr val="F26B43"/>
          </p15:clr>
        </p15:guide>
        <p15:guide id="8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3818815" y="354564"/>
            <a:ext cx="8045400" cy="91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Проектный практикум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15;p22"/>
          <p:cNvSpPr txBox="1">
            <a:spLocks/>
          </p:cNvSpPr>
          <p:nvPr/>
        </p:nvSpPr>
        <p:spPr>
          <a:xfrm>
            <a:off x="3818815" y="2198918"/>
            <a:ext cx="8045400" cy="133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/>
              <a:buNone/>
              <a:defRPr sz="40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Подсистемы светофорного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управления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Google Shape;220;p23"/>
          <p:cNvSpPr txBox="1">
            <a:spLocks/>
          </p:cNvSpPr>
          <p:nvPr/>
        </p:nvSpPr>
        <p:spPr>
          <a:xfrm>
            <a:off x="6204857" y="5268601"/>
            <a:ext cx="5659358" cy="92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buSzPts val="2400"/>
            </a:pP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Выполнила:</a:t>
            </a:r>
          </a:p>
          <a:p>
            <a:pPr algn="r">
              <a:lnSpc>
                <a:spcPct val="90000"/>
              </a:lnSpc>
              <a:buSzPts val="2400"/>
            </a:pP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Студентка группы БВТ2303</a:t>
            </a:r>
          </a:p>
          <a:p>
            <a:pPr algn="r">
              <a:lnSpc>
                <a:spcPct val="90000"/>
              </a:lnSpc>
              <a:buSzPts val="2400"/>
            </a:pP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Морозова Ольга</a:t>
            </a:r>
          </a:p>
        </p:txBody>
      </p:sp>
      <p:pic>
        <p:nvPicPr>
          <p:cNvPr id="1026" name="Picture 2" descr="C:\MiniLynx\Second\PP\traffic-light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10" y="4725253"/>
            <a:ext cx="1504950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3788754" y="1284406"/>
            <a:ext cx="8045400" cy="80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dirty="0" smtClean="0"/>
              <a:t>Спасибо за внимание! )</a:t>
            </a:r>
            <a:endParaRPr dirty="0"/>
          </a:p>
        </p:txBody>
      </p:sp>
      <p:pic>
        <p:nvPicPr>
          <p:cNvPr id="2050" name="Picture 2" descr="C:\MiniLynx\Second\PP\traffic-light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27" y="2672637"/>
            <a:ext cx="2646427" cy="35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631823" y="930897"/>
            <a:ext cx="11134077" cy="8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b="1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Актуальность</a:t>
            </a:r>
            <a:endParaRPr sz="2400" b="1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5" name="Google Shape;220;p23"/>
          <p:cNvSpPr txBox="1">
            <a:spLocks/>
          </p:cNvSpPr>
          <p:nvPr/>
        </p:nvSpPr>
        <p:spPr>
          <a:xfrm>
            <a:off x="631824" y="1795093"/>
            <a:ext cx="11134077" cy="4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Актуальность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данной темы обусловлена несколькими факторами, которые имеют значительное влияние на нынешние транспортные системы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Большая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интенсивность транспортного потока в наше время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v"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Увеличение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количества автомобилей на дороге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v"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Постоянные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пробки и заторы в крупных городах и на основных магистралях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v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 умные светофоры могут помочь улучшить данную ситуацию и разгрузить улицы, уменьшив заторы.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SzPts val="2400"/>
            </a:pPr>
            <a:endParaRPr lang="ru-RU" sz="2000" dirty="0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8194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631823" y="930897"/>
            <a:ext cx="11134077" cy="8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b="1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Цель и задачи</a:t>
            </a:r>
            <a:endParaRPr sz="2400" b="1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5" name="Google Shape;220;p23"/>
          <p:cNvSpPr txBox="1">
            <a:spLocks/>
          </p:cNvSpPr>
          <p:nvPr/>
        </p:nvSpPr>
        <p:spPr>
          <a:xfrm>
            <a:off x="631824" y="1595535"/>
            <a:ext cx="11134077" cy="461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Целью моей работы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является создание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нейронной сети для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“умного” светофора и </a:t>
            </a:r>
            <a:r>
              <a:rPr lang="ru-RU" sz="2000" smtClean="0">
                <a:latin typeface="Times New Roman" pitchFamily="18" charset="0"/>
                <a:cs typeface="Times New Roman" pitchFamily="18" charset="0"/>
              </a:rPr>
              <a:t>её тренировка при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помощи машинного обучения с подкреплением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Задачи, поставленные передо мной:</a:t>
            </a:r>
          </a:p>
          <a:p>
            <a:endParaRPr lang="ru-RU" sz="2000" dirty="0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Создать проект в программе </a:t>
            </a:r>
            <a:r>
              <a:rPr lang="en-US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SUMO 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для эмуляции дорожного движения на перекрёстке;</a:t>
            </a:r>
          </a:p>
          <a:p>
            <a:pPr marL="342900" indent="-342900">
              <a:buFont typeface="Wingdings" pitchFamily="2" charset="2"/>
              <a:buChar char="v"/>
            </a:pPr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Написать программу на </a:t>
            </a:r>
            <a:r>
              <a:rPr lang="en-US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Python 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для </a:t>
            </a:r>
            <a:r>
              <a:rPr lang="ru-RU" sz="2000" dirty="0" err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нейросети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;</a:t>
            </a:r>
          </a:p>
          <a:p>
            <a:pPr marL="342900" indent="-342900">
              <a:buFont typeface="Wingdings" pitchFamily="2" charset="2"/>
              <a:buChar char="v"/>
            </a:pPr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Обучить </a:t>
            </a:r>
            <a:r>
              <a:rPr lang="ru-RU" sz="2000" dirty="0" err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нейросеть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с помощью машинного обучения с подкреплением на интерактивной эмуляции, созданной ранее</a:t>
            </a:r>
            <a:r>
              <a:rPr lang="en-US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;</a:t>
            </a:r>
            <a:endParaRPr lang="ru-RU" sz="2000" dirty="0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342900" indent="-342900">
              <a:buFont typeface="Wingdings" pitchFamily="2" charset="2"/>
              <a:buChar char="v"/>
            </a:pPr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Проверить корректность работы </a:t>
            </a:r>
            <a:r>
              <a:rPr lang="ru-RU" sz="2000" dirty="0" err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нейросети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на эмуляции.</a:t>
            </a:r>
          </a:p>
        </p:txBody>
      </p:sp>
    </p:spTree>
    <p:extLst>
      <p:ext uri="{BB962C8B-B14F-4D97-AF65-F5344CB8AC3E}">
        <p14:creationId xmlns:p14="http://schemas.microsoft.com/office/powerpoint/2010/main" val="76682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631823" y="930897"/>
            <a:ext cx="11134077" cy="8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b="1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Аналоги</a:t>
            </a:r>
            <a:endParaRPr sz="2400" b="1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5" name="Google Shape;220;p23"/>
          <p:cNvSpPr txBox="1">
            <a:spLocks/>
          </p:cNvSpPr>
          <p:nvPr/>
        </p:nvSpPr>
        <p:spPr>
          <a:xfrm>
            <a:off x="631824" y="1795093"/>
            <a:ext cx="11134077" cy="4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1. Интеллектуальные </a:t>
            </a:r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транспортные системы (ITS): Эти системы включают в себя различные технологии, такие как датчики, камеры и программное обеспечение для анализа трафика. Они могут адаптировать работу светофоров в реальном времени в зависимости от плотности движения.</a:t>
            </a:r>
          </a:p>
          <a:p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2. Системы управления движением на основе данных: Используют данные о трафике, собранные с помощью сенсоров или GPS-устройств, для оптимизации работы светофоров. Например, такие системы могут изменять длительность сигналов светофора в зависимости от времени суток или текущей загруженности дороги.</a:t>
            </a:r>
          </a:p>
          <a:p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3. Светофоры с приоритетом для общественного транспорта: Эти системы позволяют автобусам и трамваям получать приоритет на светофорах, что помогает сократить время их движения и повысить привлекательность общественного транспорта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.</a:t>
            </a:r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0669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631823" y="930897"/>
            <a:ext cx="11134077" cy="8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b="1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Аналоги</a:t>
            </a:r>
            <a:endParaRPr sz="2400" b="1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5" name="Google Shape;220;p23"/>
          <p:cNvSpPr txBox="1">
            <a:spLocks/>
          </p:cNvSpPr>
          <p:nvPr/>
        </p:nvSpPr>
        <p:spPr>
          <a:xfrm>
            <a:off x="631824" y="1795093"/>
            <a:ext cx="11134077" cy="4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4. Системы с адаптивным управлением: Такие светофоры могут изменять свои сигналы на основе анализа потока автомобилей, пешеходов и велосипедистов. Они могут использовать данные о задержках и авариях для оптимизации работы.</a:t>
            </a:r>
          </a:p>
          <a:p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5. Светофоры с интеграцией мобильных приложений: Некоторые системы позволяют водителям получать информацию о состоянии светофоров через мобильные приложения, что помогает им лучше планировать свои маршруты.</a:t>
            </a:r>
          </a:p>
          <a:p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6. Системы управления для пешеходов: Умные светофоры могут также учитывать пешеходный трафик, предоставляя более длительное время для перехода или активируя дополнительные сигналы для безопасности пешеходов.</a:t>
            </a:r>
          </a:p>
        </p:txBody>
      </p:sp>
    </p:spTree>
    <p:extLst>
      <p:ext uri="{BB962C8B-B14F-4D97-AF65-F5344CB8AC3E}">
        <p14:creationId xmlns:p14="http://schemas.microsoft.com/office/powerpoint/2010/main" val="327569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631823" y="930897"/>
            <a:ext cx="11134077" cy="8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b="1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Используемые технологии</a:t>
            </a:r>
            <a:endParaRPr sz="2400" b="1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5" name="Google Shape;220;p23"/>
          <p:cNvSpPr txBox="1">
            <a:spLocks/>
          </p:cNvSpPr>
          <p:nvPr/>
        </p:nvSpPr>
        <p:spPr>
          <a:xfrm>
            <a:off x="631824" y="1795093"/>
            <a:ext cx="11134077" cy="4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000" dirty="0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Я реализовала работу умного светофора на основе </a:t>
            </a:r>
            <a:r>
              <a:rPr lang="ru-RU" sz="2000" dirty="0" err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нейросети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, обученной при помощи машинного обучения с подкреплением.</a:t>
            </a:r>
          </a:p>
          <a:p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Для этого использовались следующие технологии:</a:t>
            </a:r>
          </a:p>
          <a:p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SUMO 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для создания и запуска интерактивной эмуляции, на которой обучалась и впоследствии проверялась </a:t>
            </a:r>
            <a:r>
              <a:rPr lang="ru-RU" sz="2000" dirty="0" err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нейросеть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;</a:t>
            </a:r>
          </a:p>
          <a:p>
            <a:pPr marL="342900" indent="-342900">
              <a:buFont typeface="Wingdings" pitchFamily="2" charset="2"/>
              <a:buChar char="v"/>
            </a:pPr>
            <a:endParaRPr lang="ru-RU" sz="2000" dirty="0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Python 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для создания </a:t>
            </a:r>
            <a:r>
              <a:rPr lang="ru-RU" sz="2000" dirty="0" err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нейросети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через библиотеку </a:t>
            </a:r>
            <a:r>
              <a:rPr lang="en-US" sz="2000" dirty="0" err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Tensorflow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, её обучения и дальнейшего применения</a:t>
            </a:r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.</a:t>
            </a:r>
            <a:endParaRPr lang="en-US" sz="2000" dirty="0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pPr marL="342900" indent="-342900">
              <a:buFont typeface="Wingdings" pitchFamily="2" charset="2"/>
              <a:buChar char="v"/>
            </a:pPr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18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641153" y="818929"/>
            <a:ext cx="11134077" cy="8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b="1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Результаты разработки</a:t>
            </a:r>
            <a:endParaRPr sz="2400" b="1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pic>
        <p:nvPicPr>
          <p:cNvPr id="1026" name="Picture 2" descr="C:\MiniLynx\Second\PP\4 sem\Pics\graph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32" y="1368976"/>
            <a:ext cx="4766550" cy="294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MiniLynx\Second\PP\4 sem\Pics\graph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09" y="1368976"/>
            <a:ext cx="4727418" cy="29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MiniLynx\Second\PP\4 sem\Pics\Model_sta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20" y="4314191"/>
            <a:ext cx="5415724" cy="229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1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AI_Testru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483" y="587829"/>
            <a:ext cx="11146969" cy="62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title"/>
          </p:nvPr>
        </p:nvSpPr>
        <p:spPr>
          <a:xfrm>
            <a:off x="631823" y="930897"/>
            <a:ext cx="11134077" cy="8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b="1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Выводы и </a:t>
            </a:r>
            <a:r>
              <a:rPr lang="en-US" b="1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Future Work</a:t>
            </a:r>
            <a:endParaRPr sz="2400" b="1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5" name="Google Shape;220;p23"/>
          <p:cNvSpPr txBox="1">
            <a:spLocks/>
          </p:cNvSpPr>
          <p:nvPr/>
        </p:nvSpPr>
        <p:spPr>
          <a:xfrm>
            <a:off x="631824" y="1795093"/>
            <a:ext cx="11134077" cy="4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000" dirty="0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Подводя </a:t>
            </a:r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итоги проделанной работы, могу 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сказать, что результат </a:t>
            </a:r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оказался 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более чем удовлетворительным</a:t>
            </a:r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, ведь 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написанная и обученная </a:t>
            </a:r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мною 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нейронная сеть в интерактивной </a:t>
            </a:r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эмуляции 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показала </a:t>
            </a:r>
            <a:r>
              <a:rPr lang="ru-RU" sz="2000" dirty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свою работоспособность и эффективность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.</a:t>
            </a:r>
            <a:endParaRPr lang="en-US" sz="2000" dirty="0" smtClean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endParaRPr lang="en-US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  <a:p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В дальнейшем можно продолжить работу над этим проектом, добавляя больше данных, влияющих на работу светофора, такие как различные виды транспорта (общественный, специального назначения и др.), пешеходов и велосипедистов. Также можно будет экспериментировать с разными типами перекрёстков, чтобы </a:t>
            </a:r>
            <a:r>
              <a:rPr lang="ru-RU" sz="2000" dirty="0" err="1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нейросеть</a:t>
            </a:r>
            <a:r>
              <a:rPr lang="ru-RU" sz="2000" dirty="0" smtClean="0">
                <a:latin typeface="Times New Roman" pitchFamily="18" charset="0"/>
                <a:ea typeface="Montserrat"/>
                <a:cs typeface="Times New Roman" pitchFamily="18" charset="0"/>
                <a:sym typeface="Montserrat"/>
              </a:rPr>
              <a:t> была более разносторонне обучена и имела более широкое применение. Это же касается и оптимизации обработки данных, которые её передаются.</a:t>
            </a:r>
            <a:endParaRPr lang="ru-RU" sz="2000" dirty="0">
              <a:latin typeface="Times New Roman" pitchFamily="18" charset="0"/>
              <a:ea typeface="Montserrat"/>
              <a:cs typeface="Times New Roman" pitchFamily="18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7472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МТУСИ">
      <a:dk1>
        <a:srgbClr val="352379"/>
      </a:dk1>
      <a:lt1>
        <a:srgbClr val="FFFFFF"/>
      </a:lt1>
      <a:dk2>
        <a:srgbClr val="352379"/>
      </a:dk2>
      <a:lt2>
        <a:srgbClr val="FFFFFF"/>
      </a:lt2>
      <a:accent1>
        <a:srgbClr val="352379"/>
      </a:accent1>
      <a:accent2>
        <a:srgbClr val="C7ADEB"/>
      </a:accent2>
      <a:accent3>
        <a:srgbClr val="532494"/>
      </a:accent3>
      <a:accent4>
        <a:srgbClr val="E3D6F5"/>
      </a:accent4>
      <a:accent5>
        <a:srgbClr val="8C64D8"/>
      </a:accent5>
      <a:accent6>
        <a:srgbClr val="000000"/>
      </a:accent6>
      <a:hlink>
        <a:srgbClr val="8C64D8"/>
      </a:hlink>
      <a:folHlink>
        <a:srgbClr val="3523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528</Words>
  <Application>Microsoft Office PowerPoint</Application>
  <PresentationFormat>Произвольный</PresentationFormat>
  <Paragraphs>55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Wingdings</vt:lpstr>
      <vt:lpstr>Calibri</vt:lpstr>
      <vt:lpstr>Montserrat SemiBold</vt:lpstr>
      <vt:lpstr>Times New Roman</vt:lpstr>
      <vt:lpstr>Montserrat</vt:lpstr>
      <vt:lpstr>Тема Office</vt:lpstr>
      <vt:lpstr>Проектный практикум</vt:lpstr>
      <vt:lpstr>Актуальность</vt:lpstr>
      <vt:lpstr>Цель и задачи</vt:lpstr>
      <vt:lpstr>Аналоги</vt:lpstr>
      <vt:lpstr>Аналоги</vt:lpstr>
      <vt:lpstr>Используемые технологии</vt:lpstr>
      <vt:lpstr>Результаты разработки</vt:lpstr>
      <vt:lpstr>Презентация PowerPoint</vt:lpstr>
      <vt:lpstr>Выводы и Future Work</vt:lpstr>
      <vt:lpstr>Спасибо за внимание! 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31. Волонтёрство и его роль в системе социокультурных институтов.</dc:title>
  <dc:creator>Ольга Морозова</dc:creator>
  <cp:lastModifiedBy>Ольга Морозова</cp:lastModifiedBy>
  <cp:revision>52</cp:revision>
  <dcterms:modified xsi:type="dcterms:W3CDTF">2025-05-27T12:58:17Z</dcterms:modified>
</cp:coreProperties>
</file>